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9"/>
  </p:notesMasterIdLst>
  <p:sldIdLst>
    <p:sldId id="258" r:id="rId2"/>
    <p:sldId id="259" r:id="rId3"/>
    <p:sldId id="266" r:id="rId4"/>
    <p:sldId id="267" r:id="rId5"/>
    <p:sldId id="268" r:id="rId6"/>
    <p:sldId id="269" r:id="rId7"/>
    <p:sldId id="265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543"/>
    <a:srgbClr val="7BC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7"/>
    <p:restoredTop sz="94647"/>
  </p:normalViewPr>
  <p:slideViewPr>
    <p:cSldViewPr snapToGrid="0" snapToObjects="1">
      <p:cViewPr>
        <p:scale>
          <a:sx n="101" d="100"/>
          <a:sy n="101" d="100"/>
        </p:scale>
        <p:origin x="-350" y="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A2D99-3C04-9A41-82CD-705C0B7CBF58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AAEE-762E-1849-A336-CCA1D11A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Cov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t="3835" b="12350"/>
          <a:stretch/>
        </p:blipFill>
        <p:spPr>
          <a:xfrm>
            <a:off x="2" y="-1"/>
            <a:ext cx="9143998" cy="5143501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2663771"/>
            <a:ext cx="5551488" cy="271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20712" y="2392308"/>
            <a:ext cx="5551490" cy="2714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3" y="1738793"/>
            <a:ext cx="7380288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0713" y="1234356"/>
            <a:ext cx="7894636" cy="49972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b="82721"/>
          <a:stretch/>
        </p:blipFill>
        <p:spPr>
          <a:xfrm>
            <a:off x="2" y="3321997"/>
            <a:ext cx="4015954" cy="1823583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0713" y="3957426"/>
            <a:ext cx="131842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95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8649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25212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21774" y="1293334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1774" y="3435522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5366" y="1289154"/>
            <a:ext cx="7907444" cy="2313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90044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/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110" y="850142"/>
            <a:ext cx="7903778" cy="275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90044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/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2183130"/>
            <a:ext cx="1318429" cy="777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2183130"/>
            <a:ext cx="131842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52775" y="3036888"/>
            <a:ext cx="3019425" cy="2714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152245" y="2765425"/>
            <a:ext cx="3019955" cy="271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11910"/>
            <a:ext cx="6858000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3837305"/>
            <a:ext cx="1318429" cy="77724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1607473"/>
            <a:ext cx="7886700" cy="49972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52775" y="3036888"/>
            <a:ext cx="3019425" cy="2714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presenter name, department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152245" y="2765425"/>
            <a:ext cx="3019955" cy="2714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11910"/>
            <a:ext cx="6858000" cy="43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2785" y="4012406"/>
            <a:ext cx="1318429" cy="77724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8650" y="1607473"/>
            <a:ext cx="7886700" cy="499726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84" y="4017495"/>
            <a:ext cx="1318430" cy="7752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75060" y="4444599"/>
            <a:ext cx="880533" cy="519091"/>
          </a:xfrm>
          <a:prstGeom prst="rect">
            <a:avLst/>
          </a:prstGeom>
        </p:spPr>
      </p:pic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98140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0712" y="1289050"/>
            <a:ext cx="78946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20712" y="851517"/>
            <a:ext cx="7894637" cy="4375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tx1"/>
                </a:solidFill>
              </a:rPr>
              <a:t>‹#›</a:t>
            </a:fld>
            <a:endParaRPr lang="en-GB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1163"/>
            <a:ext cx="7821666" cy="43901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289154"/>
            <a:ext cx="3943350" cy="2830409"/>
          </a:xfrm>
          <a:prstGeom prst="rect">
            <a:avLst/>
          </a:prstGeom>
        </p:spPr>
        <p:txBody>
          <a:bodyPr/>
          <a:lstStyle>
            <a:lvl2pPr marL="0" indent="0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Body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8649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25212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21774" y="1540669"/>
            <a:ext cx="2293575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20773" y="4760652"/>
            <a:ext cx="27118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3680619"/>
            <a:ext cx="2293574" cy="270399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 algn="ctr">
              <a:buFont typeface="Arial" charset="0"/>
              <a:buNone/>
              <a:defRPr sz="1100" b="0"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425212" y="3680619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21774" y="3680619"/>
            <a:ext cx="2293574" cy="270399"/>
          </a:xfrm>
          <a:prstGeom prst="rect">
            <a:avLst/>
          </a:prstGeom>
        </p:spPr>
        <p:txBody>
          <a:bodyPr/>
          <a:lstStyle>
            <a:lvl2pPr marL="0" indent="0" algn="ctr">
              <a:buFont typeface="Arial" charset="0"/>
              <a:buNone/>
              <a:defRPr>
                <a:latin typeface="+mn-lt"/>
              </a:defRPr>
            </a:lvl2pPr>
          </a:lstStyle>
          <a:p>
            <a:pPr lvl="1"/>
            <a:r>
              <a:rPr lang="en-US" dirty="0"/>
              <a:t>Image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23394" y="4776417"/>
            <a:ext cx="599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FA2940-628B-4F7A-A225-8A6EC9EA2556}" type="slidenum">
              <a:rPr lang="en-GB" sz="800" smtClean="0">
                <a:solidFill>
                  <a:schemeClr val="bg1"/>
                </a:solidFill>
              </a:rPr>
              <a:t>‹#›</a:t>
            </a:fld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50176"/>
            <a:ext cx="7653337" cy="38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0713" y="411163"/>
            <a:ext cx="6415964" cy="56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640395" y="4767263"/>
            <a:ext cx="30861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bg1"/>
                </a:solidFill>
              </a:rPr>
              <a:t>Presentation Footer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13" y="1122259"/>
            <a:ext cx="6415964" cy="2803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b="82721"/>
          <a:stretch/>
        </p:blipFill>
        <p:spPr>
          <a:xfrm>
            <a:off x="0" y="4262639"/>
            <a:ext cx="1957185" cy="88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3"/>
          <a:stretch/>
        </p:blipFill>
        <p:spPr>
          <a:xfrm>
            <a:off x="-496595" y="4653570"/>
            <a:ext cx="4907560" cy="495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47" y="4445924"/>
            <a:ext cx="880533" cy="517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99" y="4498854"/>
            <a:ext cx="1235033" cy="5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97" r:id="rId2"/>
    <p:sldLayoutId id="2147483719" r:id="rId3"/>
    <p:sldLayoutId id="2147483708" r:id="rId4"/>
    <p:sldLayoutId id="2147483721" r:id="rId5"/>
    <p:sldLayoutId id="2147483720" r:id="rId6"/>
    <p:sldLayoutId id="2147483698" r:id="rId7"/>
    <p:sldLayoutId id="2147483710" r:id="rId8"/>
    <p:sldLayoutId id="2147483711" r:id="rId9"/>
    <p:sldLayoutId id="2147483715" r:id="rId10"/>
    <p:sldLayoutId id="2147483716" r:id="rId11"/>
    <p:sldLayoutId id="2147483717" r:id="rId12"/>
    <p:sldLayoutId id="2147483718" r:id="rId13"/>
    <p:sldLayoutId id="2147483722" r:id="rId14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0" i="0" kern="1200" baseline="0">
          <a:solidFill>
            <a:schemeClr val="accent4"/>
          </a:solidFill>
          <a:latin typeface="Nunito ExtraBold" panose="00000900000000000000" pitchFamily="2" charset="0"/>
          <a:ea typeface="Nunito ExtraBold" panose="00000900000000000000" pitchFamily="2" charset="0"/>
          <a:cs typeface="Nunito ExtraBold" panose="00000900000000000000" pitchFamily="2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+mn-lt"/>
          <a:ea typeface="Nunito" panose="00000500000000000000" pitchFamily="2" charset="0"/>
          <a:cs typeface="Nunito" panose="00000500000000000000" pitchFamily="2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None/>
        <a:defRPr sz="1100" b="0" i="0" kern="1200">
          <a:solidFill>
            <a:schemeClr val="tx1"/>
          </a:solidFill>
          <a:latin typeface="+mn-lt"/>
          <a:ea typeface="Nunito" charset="0"/>
          <a:cs typeface="Nunito" charset="0"/>
        </a:defRPr>
      </a:lvl2pPr>
      <a:lvl3pPr marL="173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100" b="0" i="0" kern="1200">
          <a:solidFill>
            <a:schemeClr val="bg1"/>
          </a:solidFill>
          <a:latin typeface="Nunito" charset="0"/>
          <a:ea typeface="Nunito" charset="0"/>
          <a:cs typeface="Nunito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otham Rounded Book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otham Rounded Book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59">
          <p15:clr>
            <a:srgbClr val="F26B43"/>
          </p15:clr>
        </p15:guide>
        <p15:guide id="2" pos="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spurgeons.org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6112" y="412077"/>
            <a:ext cx="4061355" cy="2156595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latin typeface="Gotham Rounded" charset="0"/>
                <a:ea typeface="Gotham Rounded" charset="0"/>
                <a:cs typeface="Gotham Rounded" charset="0"/>
              </a:rPr>
              <a:t>We will work for them, as long as our brain can think, and our pen can write,</a:t>
            </a:r>
            <a:r>
              <a:rPr lang="en-US" b="1" i="1" dirty="0" smtClean="0">
                <a:latin typeface="Gotham Rounded" charset="0"/>
                <a:ea typeface="Gotham Rounded" charset="0"/>
                <a:cs typeface="Gotham Rounded" charset="0"/>
              </a:rPr>
              <a:t/>
            </a:r>
            <a:br>
              <a:rPr lang="en-US" b="1" i="1" dirty="0" smtClean="0">
                <a:latin typeface="Gotham Rounded" charset="0"/>
                <a:ea typeface="Gotham Rounded" charset="0"/>
                <a:cs typeface="Gotham Rounded" charset="0"/>
              </a:rPr>
            </a:br>
            <a:r>
              <a:rPr lang="en-GB" b="1" i="1" dirty="0" smtClean="0">
                <a:latin typeface="Gotham Rounded" charset="0"/>
                <a:ea typeface="Gotham Rounded" charset="0"/>
                <a:cs typeface="Gotham Rounded" charset="0"/>
              </a:rPr>
              <a:t>and our heart can love.     </a:t>
            </a:r>
            <a:r>
              <a:rPr lang="en-GB" i="1" dirty="0" smtClean="0">
                <a:latin typeface="Gotham Rounded Book" charset="0"/>
                <a:ea typeface="Gotham Rounded Book" charset="0"/>
                <a:cs typeface="Gotham Rounded Book" charset="0"/>
              </a:rPr>
              <a:t/>
            </a:r>
            <a:br>
              <a:rPr lang="en-GB" i="1" dirty="0" smtClean="0">
                <a:latin typeface="Gotham Rounded Book" charset="0"/>
                <a:ea typeface="Gotham Rounded Book" charset="0"/>
                <a:cs typeface="Gotham Rounded Book" charset="0"/>
              </a:rPr>
            </a:b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46112" y="2001647"/>
            <a:ext cx="18481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~ Charles Spurgeon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1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712" y="1492248"/>
            <a:ext cx="4611688" cy="34063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050" b="0" dirty="0">
                <a:latin typeface="Gotham Rounded Book" charset="0"/>
                <a:ea typeface="Gotham Rounded Book" charset="0"/>
                <a:cs typeface="Gotham Rounded Book" charset="0"/>
              </a:rPr>
              <a:t>In 1867, Baptist preacher Charles Haddon Spurgeon, driven by a desire to tackle poverty and injustice, founded an orphanage. Armed with a pen, he encouraged people to open their doors and hearts to the most vulnerable children. </a:t>
            </a:r>
          </a:p>
          <a:p>
            <a:pPr>
              <a:lnSpc>
                <a:spcPct val="150000"/>
              </a:lnSpc>
            </a:pPr>
            <a:r>
              <a:rPr lang="en-US" sz="1050" dirty="0" smtClean="0">
                <a:latin typeface="Gotham Rounded Book" charset="0"/>
                <a:ea typeface="Gotham Rounded Book" charset="0"/>
                <a:cs typeface="Gotham Rounded Book" charset="0"/>
              </a:rPr>
              <a:t>150-years </a:t>
            </a:r>
            <a:r>
              <a:rPr lang="en-US" sz="1050" dirty="0">
                <a:latin typeface="Gotham Rounded Book" charset="0"/>
                <a:ea typeface="Gotham Rounded Book" charset="0"/>
                <a:cs typeface="Gotham Rounded Book" charset="0"/>
              </a:rPr>
              <a:t>on</a:t>
            </a:r>
            <a:r>
              <a:rPr lang="en-US" sz="1050" b="0" dirty="0">
                <a:latin typeface="Gotham Rounded Book" charset="0"/>
                <a:ea typeface="Gotham Rounded Book" charset="0"/>
                <a:cs typeface="Gotham Rounded Book" charset="0"/>
              </a:rPr>
              <a:t>, we are still very much at the heart of communities, continuing his mission to give every child the opportunity and hope of a better life.  Although the face of our work has changed, the need is just as great today as it was then. </a:t>
            </a:r>
          </a:p>
          <a:p>
            <a:endParaRPr lang="en-GB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713" y="580571"/>
            <a:ext cx="4894716" cy="119017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49543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Spurgeons</a:t>
            </a:r>
            <a:r>
              <a:rPr lang="en-GB" b="1" dirty="0">
                <a:solidFill>
                  <a:srgbClr val="F49543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 Children’s Charity – 150 years of hope for every child</a:t>
            </a:r>
            <a:endParaRPr lang="en-US" dirty="0">
              <a:solidFill>
                <a:srgbClr val="F49543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  <a:p>
            <a:endParaRPr lang="en-GB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13" y="291144"/>
            <a:ext cx="2640517" cy="29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7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712" y="1348317"/>
            <a:ext cx="4518555" cy="3406321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Charles Spurgeon was England’s best-known Baptist preacher. At 20 years old he became pastor of London’s famed New Park Street Church.  As well as his preaching, he was passionate about helping disadvantaged street children. </a:t>
            </a:r>
            <a:r>
              <a:rPr lang="en-GB" sz="1050" b="0" dirty="0" err="1">
                <a:latin typeface="Gotham Rounded Book" charset="0"/>
                <a:ea typeface="Gotham Rounded Book" charset="0"/>
                <a:cs typeface="Gotham Rounded Book" charset="0"/>
              </a:rPr>
              <a:t>Spurgeons</a:t>
            </a: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 Children’s Charity was founded in 1867 when Anne </a:t>
            </a:r>
            <a:r>
              <a:rPr lang="en-GB" sz="1050" b="0" dirty="0" err="1">
                <a:latin typeface="Gotham Rounded Book" charset="0"/>
                <a:ea typeface="Gotham Rounded Book" charset="0"/>
                <a:cs typeface="Gotham Rounded Book" charset="0"/>
              </a:rPr>
              <a:t>Hillyard</a:t>
            </a: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 donated £20,000 to Charles Spurgeon, </a:t>
            </a:r>
            <a:r>
              <a:rPr lang="en-GB" sz="1050" b="0" dirty="0" smtClean="0">
                <a:latin typeface="Gotham Rounded Book" charset="0"/>
                <a:ea typeface="Gotham Rounded Book" charset="0"/>
                <a:cs typeface="Gotham Rounded Book" charset="0"/>
              </a:rPr>
              <a:t>to </a:t>
            </a: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be used to open </a:t>
            </a:r>
            <a:r>
              <a:rPr lang="en-GB" sz="1050" b="0" dirty="0" smtClean="0">
                <a:latin typeface="Gotham Rounded Book" charset="0"/>
                <a:ea typeface="Gotham Rounded Book" charset="0"/>
                <a:cs typeface="Gotham Rounded Book" charset="0"/>
              </a:rPr>
              <a:t>an </a:t>
            </a: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orphanage for boys. </a:t>
            </a:r>
            <a:endParaRPr lang="en-US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As a result Stockwell Orphanage opened in 1869. 10 years later, it was opened to girls and by the time the girls' dormitories were complete, over 500 children were living there. </a:t>
            </a:r>
            <a:endParaRPr lang="en-US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endParaRPr lang="en-GB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713" y="580571"/>
            <a:ext cx="4894716" cy="1190173"/>
          </a:xfrm>
        </p:spPr>
        <p:txBody>
          <a:bodyPr>
            <a:normAutofit/>
          </a:bodyPr>
          <a:lstStyle/>
          <a:p>
            <a:r>
              <a:rPr lang="en-US" dirty="0">
                <a:latin typeface="Gotham Rounded Medium" charset="0"/>
                <a:ea typeface="Gotham Rounded Medium" charset="0"/>
                <a:cs typeface="Gotham Rounded Medium" charset="0"/>
              </a:rPr>
              <a:t>A practical response to his heartfelt mission </a:t>
            </a:r>
          </a:p>
          <a:p>
            <a:endParaRPr lang="en-GB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04" y="291144"/>
            <a:ext cx="2822854" cy="29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712" y="1644653"/>
            <a:ext cx="4374621" cy="3406321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Today </a:t>
            </a:r>
            <a:r>
              <a:rPr lang="en-GB" sz="1050" b="0" dirty="0" err="1">
                <a:latin typeface="Gotham Rounded Book" charset="0"/>
                <a:ea typeface="Gotham Rounded Book" charset="0"/>
                <a:cs typeface="Gotham Rounded Book" charset="0"/>
              </a:rPr>
              <a:t>Spurgeons</a:t>
            </a: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 reaches out to 37,000 children and young people and over 64,000 parents and carers. Guided by our Christian faith, we believe every child deserves the opportunity of living a happy and hope filled life: that no child should </a:t>
            </a:r>
            <a:r>
              <a:rPr lang="en-GB" sz="1050" b="0" dirty="0" smtClean="0">
                <a:latin typeface="Gotham Rounded Book" charset="0"/>
                <a:ea typeface="Gotham Rounded Book" charset="0"/>
                <a:cs typeface="Gotham Rounded Book" charset="0"/>
              </a:rPr>
              <a:t>face </a:t>
            </a: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abuse, neglect or uncertainty.  </a:t>
            </a:r>
            <a:endParaRPr lang="en-US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Through the delivery of support and intervention services, and by speaking up on behalf of those who need us most, we give vulnerable children and families the chance they need.</a:t>
            </a:r>
            <a:endParaRPr lang="en-US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endParaRPr lang="en-GB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713" y="580571"/>
            <a:ext cx="4894716" cy="1190173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latin typeface="Gotham Rounded Medium" charset="0"/>
                <a:ea typeface="Gotham Rounded Medium" charset="0"/>
                <a:cs typeface="Gotham Rounded Medium" charset="0"/>
              </a:rPr>
              <a:t>Charles Spurgeon’s legacy </a:t>
            </a:r>
            <a:r>
              <a:rPr lang="en-GB" dirty="0" smtClean="0">
                <a:latin typeface="Gotham Rounded Medium" charset="0"/>
                <a:ea typeface="Gotham Rounded Medium" charset="0"/>
                <a:cs typeface="Gotham Rounded Medium" charset="0"/>
              </a:rPr>
              <a:t/>
            </a:r>
            <a:br>
              <a:rPr lang="en-GB" dirty="0" smtClean="0">
                <a:latin typeface="Gotham Rounded Medium" charset="0"/>
                <a:ea typeface="Gotham Rounded Medium" charset="0"/>
                <a:cs typeface="Gotham Rounded Medium" charset="0"/>
              </a:rPr>
            </a:br>
            <a:r>
              <a:rPr lang="en-GB" dirty="0" smtClean="0">
                <a:latin typeface="Gotham Rounded Medium" charset="0"/>
                <a:ea typeface="Gotham Rounded Medium" charset="0"/>
                <a:cs typeface="Gotham Rounded Medium" charset="0"/>
              </a:rPr>
              <a:t>and </a:t>
            </a:r>
            <a:r>
              <a:rPr lang="en-GB" dirty="0">
                <a:latin typeface="Gotham Rounded Medium" charset="0"/>
                <a:ea typeface="Gotham Rounded Medium" charset="0"/>
                <a:cs typeface="Gotham Rounded Medium" charset="0"/>
              </a:rPr>
              <a:t>our work today </a:t>
            </a:r>
            <a:endParaRPr lang="en-US" dirty="0">
              <a:latin typeface="Gotham Rounded Medium" charset="0"/>
              <a:ea typeface="Gotham Rounded Medium" charset="0"/>
              <a:cs typeface="Gotham Rounded Medium" charset="0"/>
            </a:endParaRPr>
          </a:p>
          <a:p>
            <a:endParaRPr lang="en-GB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85554"/>
            <a:ext cx="2988733" cy="31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712" y="1128187"/>
            <a:ext cx="4129088" cy="34063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050" b="0" dirty="0">
                <a:latin typeface="Gotham Rounded Medium" charset="0"/>
                <a:ea typeface="Gotham Rounded Medium" charset="0"/>
                <a:cs typeface="Gotham Rounded Medium" charset="0"/>
              </a:rPr>
              <a:t>“I was bullied at school because I’m different from other people who don’t understand about being a young carer - they laugh at me sometimes. But my support workers from </a:t>
            </a:r>
            <a:r>
              <a:rPr lang="en-GB" sz="1050" b="0" dirty="0" err="1">
                <a:latin typeface="Gotham Rounded Medium" charset="0"/>
                <a:ea typeface="Gotham Rounded Medium" charset="0"/>
                <a:cs typeface="Gotham Rounded Medium" charset="0"/>
              </a:rPr>
              <a:t>Spurgeons</a:t>
            </a:r>
            <a:r>
              <a:rPr lang="en-GB" sz="1050" b="0" dirty="0">
                <a:latin typeface="Gotham Rounded Medium" charset="0"/>
                <a:ea typeface="Gotham Rounded Medium" charset="0"/>
                <a:cs typeface="Gotham Rounded Medium" charset="0"/>
              </a:rPr>
              <a:t> look after me and don’t laugh at me like the kids at school.”  </a:t>
            </a: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Archie</a:t>
            </a:r>
            <a:endParaRPr lang="en-US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ct val="150000"/>
              </a:lnSpc>
            </a:pP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Archie is 11-years-old and cares for his mum Sue who suffers with Fibromyalgia. </a:t>
            </a:r>
            <a:r>
              <a:rPr lang="en-GB" sz="1050" b="0" dirty="0" err="1">
                <a:latin typeface="Gotham Rounded Book" charset="0"/>
                <a:ea typeface="Gotham Rounded Book" charset="0"/>
                <a:cs typeface="Gotham Rounded Book" charset="0"/>
              </a:rPr>
              <a:t>Spurgeons</a:t>
            </a: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 is a life line for both mum and son. We support Archie by providing space for him to be with young carers like himself and we provide a listening ear for mum Sue when things get too much.</a:t>
            </a:r>
            <a:endParaRPr lang="en-US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endParaRPr lang="en-GB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713" y="580571"/>
            <a:ext cx="4894716" cy="119017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7BC8BD"/>
                </a:solidFill>
                <a:latin typeface="Gotham Rounded Medium" charset="0"/>
                <a:ea typeface="Gotham Rounded Medium" charset="0"/>
                <a:cs typeface="Gotham Rounded Medium" charset="0"/>
              </a:rPr>
              <a:t>Helping children like Archie </a:t>
            </a:r>
            <a:endParaRPr lang="en-US" dirty="0">
              <a:solidFill>
                <a:srgbClr val="7BC8BD"/>
              </a:solidFill>
              <a:latin typeface="Gotham Rounded Medium" charset="0"/>
              <a:ea typeface="Gotham Rounded Medium" charset="0"/>
              <a:cs typeface="Gotham Rounded Medium" charset="0"/>
            </a:endParaRPr>
          </a:p>
          <a:p>
            <a:endParaRPr lang="en-GB" dirty="0">
              <a:latin typeface="Gotham Rounded Medium" charset="0"/>
              <a:ea typeface="Gotham Rounded Medium" charset="0"/>
              <a:cs typeface="Gotham Rounded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64" y="291144"/>
            <a:ext cx="2833119" cy="29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711" y="1238252"/>
            <a:ext cx="4594755" cy="34063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050" b="0" dirty="0" err="1">
                <a:latin typeface="Gotham Rounded Book" charset="0"/>
                <a:ea typeface="Gotham Rounded Book" charset="0"/>
                <a:cs typeface="Gotham Rounded Book" charset="0"/>
              </a:rPr>
              <a:t>Spurgeons</a:t>
            </a: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 Children’s Charity and Baptists Together have put together a special devotional to celebrate the life and work of Charles Spurgeon.  </a:t>
            </a:r>
            <a:endParaRPr lang="en-US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ct val="150000"/>
              </a:lnSpc>
            </a:pPr>
            <a:r>
              <a:rPr lang="en-GB" sz="1050" b="0" dirty="0">
                <a:latin typeface="Gotham Rounded Book" charset="0"/>
                <a:ea typeface="Gotham Rounded Book" charset="0"/>
                <a:cs typeface="Gotham Rounded Book" charset="0"/>
              </a:rPr>
              <a:t>We hope this will inspire you to join us in continuing his mission and help us give hope to every child. </a:t>
            </a:r>
            <a:endParaRPr lang="en-US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  <a:p>
            <a:pPr>
              <a:lnSpc>
                <a:spcPct val="150000"/>
              </a:lnSpc>
            </a:pPr>
            <a:r>
              <a:rPr lang="en-GB" sz="1050" b="0" dirty="0">
                <a:solidFill>
                  <a:srgbClr val="F49543"/>
                </a:solidFill>
                <a:latin typeface="Gotham Rounded Medium" charset="0"/>
                <a:ea typeface="Gotham Rounded Medium" charset="0"/>
                <a:cs typeface="Gotham Rounded Medium" charset="0"/>
              </a:rPr>
              <a:t>To find out more about our work with children like Archie, and the support we give other vulnerable children and families across England, visit our website: </a:t>
            </a:r>
            <a:r>
              <a:rPr lang="en-GB" sz="1050" b="0" u="sng" dirty="0">
                <a:solidFill>
                  <a:srgbClr val="F49543"/>
                </a:solidFill>
                <a:latin typeface="Gotham Rounded Medium" charset="0"/>
                <a:ea typeface="Gotham Rounded Medium" charset="0"/>
                <a:cs typeface="Gotham Rounded Medium" charset="0"/>
                <a:hlinkClick r:id="rId2"/>
              </a:rPr>
              <a:t>www.spurgeons.org</a:t>
            </a:r>
            <a:r>
              <a:rPr lang="en-GB" sz="1050" b="0" dirty="0">
                <a:solidFill>
                  <a:srgbClr val="F49543"/>
                </a:solidFill>
                <a:latin typeface="Gotham Rounded Medium" charset="0"/>
                <a:ea typeface="Gotham Rounded Medium" charset="0"/>
                <a:cs typeface="Gotham Rounded Medium" charset="0"/>
              </a:rPr>
              <a:t>  or call us on 01933 417435. </a:t>
            </a:r>
            <a:endParaRPr lang="en-US" sz="1050" b="0" dirty="0">
              <a:solidFill>
                <a:srgbClr val="F49543"/>
              </a:solidFill>
              <a:latin typeface="Gotham Rounded Medium" charset="0"/>
              <a:ea typeface="Gotham Rounded Medium" charset="0"/>
              <a:cs typeface="Gotham Rounded Medium" charset="0"/>
            </a:endParaRPr>
          </a:p>
          <a:p>
            <a:pPr>
              <a:lnSpc>
                <a:spcPct val="150000"/>
              </a:lnSpc>
            </a:pPr>
            <a:endParaRPr lang="en-GB" sz="1050" b="0" dirty="0"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713" y="580571"/>
            <a:ext cx="4894716" cy="119017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49543"/>
                </a:solidFill>
                <a:latin typeface="Gotham Rounded Medium" charset="0"/>
                <a:ea typeface="Gotham Rounded Medium" charset="0"/>
                <a:cs typeface="Gotham Rounded Medium" charset="0"/>
              </a:rPr>
              <a:t>Working together  </a:t>
            </a:r>
            <a:endParaRPr lang="en-US" dirty="0">
              <a:solidFill>
                <a:srgbClr val="F49543"/>
              </a:solidFill>
              <a:latin typeface="Gotham Rounded Medium" charset="0"/>
              <a:ea typeface="Gotham Rounded Medium" charset="0"/>
              <a:cs typeface="Gotham Rounded Medium" charset="0"/>
            </a:endParaRPr>
          </a:p>
          <a:p>
            <a:endParaRPr lang="en-GB" dirty="0">
              <a:solidFill>
                <a:srgbClr val="F49543"/>
              </a:solidFill>
              <a:latin typeface="Gotham Rounded Medium" charset="0"/>
              <a:ea typeface="Gotham Rounded Medium" charset="0"/>
              <a:cs typeface="Gotham Rounded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48" y="275769"/>
            <a:ext cx="2822184" cy="29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0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19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urgeons">
      <a:dk1>
        <a:srgbClr val="58595B"/>
      </a:dk1>
      <a:lt1>
        <a:srgbClr val="FFFFFF"/>
      </a:lt1>
      <a:dk2>
        <a:srgbClr val="808285"/>
      </a:dk2>
      <a:lt2>
        <a:srgbClr val="E7E6E6"/>
      </a:lt2>
      <a:accent1>
        <a:srgbClr val="FF8B00"/>
      </a:accent1>
      <a:accent2>
        <a:srgbClr val="EF592F"/>
      </a:accent2>
      <a:accent3>
        <a:srgbClr val="BE598F"/>
      </a:accent3>
      <a:accent4>
        <a:srgbClr val="71C9BF"/>
      </a:accent4>
      <a:accent5>
        <a:srgbClr val="FF6C85"/>
      </a:accent5>
      <a:accent6>
        <a:srgbClr val="FF8C00"/>
      </a:accent6>
      <a:hlink>
        <a:srgbClr val="70C8BE"/>
      </a:hlink>
      <a:folHlink>
        <a:srgbClr val="BE598F"/>
      </a:folHlink>
    </a:clrScheme>
    <a:fontScheme name="Spurgeons Fonts Internal">
      <a:majorFont>
        <a:latin typeface="Nunito ExtraBold"/>
        <a:ea typeface=""/>
        <a:cs typeface=""/>
      </a:majorFont>
      <a:minorFont>
        <a:latin typeface="Nuni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512</Words>
  <Application>Microsoft Office PowerPoint</Application>
  <PresentationFormat>On-screen Show (16:9)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 will work for them, as long as our brain can think, and our pen can write, and our heart can love.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Clarke</dc:creator>
  <cp:lastModifiedBy>Sara Willcocks</cp:lastModifiedBy>
  <cp:revision>65</cp:revision>
  <dcterms:created xsi:type="dcterms:W3CDTF">2017-02-07T14:30:30Z</dcterms:created>
  <dcterms:modified xsi:type="dcterms:W3CDTF">2017-05-23T18:35:25Z</dcterms:modified>
</cp:coreProperties>
</file>